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67" r:id="rId15"/>
    <p:sldId id="270" r:id="rId16"/>
    <p:sldId id="271" r:id="rId17"/>
  </p:sldIdLst>
  <p:sldSz cx="18288000" cy="10287000"/>
  <p:notesSz cx="6858000" cy="9144000"/>
  <p:embeddedFontLst>
    <p:embeddedFont>
      <p:font typeface="Baloo" panose="020B0604020202020204" charset="0"/>
      <p:regular r:id="rId19"/>
    </p:embeddedFont>
    <p:embeddedFont>
      <p:font typeface="Muli Regular" panose="020B0604020202020204" charset="0"/>
      <p:regular r:id="rId20"/>
    </p:embeddedFont>
    <p:embeddedFont>
      <p:font typeface="Noto Sans Bold" panose="020B0604020202020204" charset="0"/>
      <p:regular r:id="rId21"/>
    </p:embeddedFont>
    <p:embeddedFont>
      <p:font typeface="Clear Sans Regular Bold" panose="020B060402020202020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stoga" panose="020B0604020202020204" charset="0"/>
      <p:regular r:id="rId27"/>
    </p:embeddedFont>
    <p:embeddedFont>
      <p:font typeface="Clear Sans Regular Bold Italics" panose="020B0604020202020204" charset="0"/>
      <p:regular r:id="rId28"/>
    </p:embeddedFont>
    <p:embeddedFont>
      <p:font typeface="Muli Regular Bold" panose="020B0604020202020204" charset="0"/>
      <p:regular r:id="rId29"/>
    </p:embeddedFont>
    <p:embeddedFont>
      <p:font typeface="Clear Sans Regular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96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D9D5BD-DD67-48BB-91D1-DF063B2FD955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79052A-7955-429A-BE9C-C6916D90E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688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9052A-7955-429A-BE9C-C6916D90ED3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934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3.svg"/><Relationship Id="rId7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127.0.0.1:8000/" TargetMode="External"/><Relationship Id="rId11" Type="http://schemas.openxmlformats.org/officeDocument/2006/relationships/slide" Target="slide2.xml"/><Relationship Id="rId5" Type="http://schemas.openxmlformats.org/officeDocument/2006/relationships/image" Target="../media/image15.svg"/><Relationship Id="rId10" Type="http://schemas.openxmlformats.org/officeDocument/2006/relationships/image" Target="../media/image19.svg"/><Relationship Id="rId4" Type="http://schemas.openxmlformats.org/officeDocument/2006/relationships/image" Target="../media/image13.pn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gif"/><Relationship Id="rId3" Type="http://schemas.openxmlformats.org/officeDocument/2006/relationships/slide" Target="slide4.xml"/><Relationship Id="rId7" Type="http://schemas.openxmlformats.org/officeDocument/2006/relationships/slide" Target="slide12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4.xml"/><Relationship Id="rId5" Type="http://schemas.openxmlformats.org/officeDocument/2006/relationships/image" Target="../media/image1.gif"/><Relationship Id="rId4" Type="http://schemas.openxmlformats.org/officeDocument/2006/relationships/slide" Target="slide7.xml"/><Relationship Id="rId9" Type="http://schemas.openxmlformats.org/officeDocument/2006/relationships/slide" Target="slide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00680" y="1785321"/>
            <a:ext cx="10457801" cy="10457801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7E9E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5219023" y="8313811"/>
            <a:ext cx="944489" cy="944489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827210" y="8313811"/>
            <a:ext cx="2529631" cy="2529631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6676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310134" y="2606496"/>
            <a:ext cx="17850394" cy="6474762"/>
            <a:chOff x="0" y="-79495"/>
            <a:chExt cx="23800526" cy="8633015"/>
          </a:xfrm>
        </p:grpSpPr>
        <p:sp>
          <p:nvSpPr>
            <p:cNvPr id="9" name="TextBox 9"/>
            <p:cNvSpPr txBox="1"/>
            <p:nvPr/>
          </p:nvSpPr>
          <p:spPr>
            <a:xfrm>
              <a:off x="0" y="1370407"/>
              <a:ext cx="23800526" cy="4171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278"/>
                </a:lnSpc>
              </a:pPr>
              <a:r>
                <a:rPr lang="en-US" sz="6898" dirty="0" err="1">
                  <a:solidFill>
                    <a:srgbClr val="020301"/>
                  </a:solidFill>
                  <a:latin typeface="Baloo Bold"/>
                </a:rPr>
                <a:t>Đề</a:t>
              </a:r>
              <a:r>
                <a:rPr lang="en-US" sz="6898" dirty="0">
                  <a:solidFill>
                    <a:srgbClr val="020301"/>
                  </a:solidFill>
                  <a:latin typeface="Baloo Bold"/>
                </a:rPr>
                <a:t> </a:t>
              </a:r>
              <a:r>
                <a:rPr lang="en-US" sz="6898" dirty="0" err="1">
                  <a:solidFill>
                    <a:srgbClr val="020301"/>
                  </a:solidFill>
                  <a:latin typeface="Baloo Bold"/>
                </a:rPr>
                <a:t>tài</a:t>
              </a:r>
              <a:r>
                <a:rPr lang="en-US" sz="6898" dirty="0">
                  <a:solidFill>
                    <a:srgbClr val="020301"/>
                  </a:solidFill>
                  <a:latin typeface="Baloo Bold"/>
                </a:rPr>
                <a:t> :</a:t>
              </a:r>
            </a:p>
            <a:p>
              <a:pPr algn="ctr">
                <a:lnSpc>
                  <a:spcPts val="8278"/>
                </a:lnSpc>
              </a:pPr>
              <a:r>
                <a:rPr lang="en-US" sz="6898" dirty="0" err="1">
                  <a:solidFill>
                    <a:srgbClr val="020301"/>
                  </a:solidFill>
                  <a:latin typeface="Baloo Bold"/>
                </a:rPr>
                <a:t>Xây</a:t>
              </a:r>
              <a:r>
                <a:rPr lang="en-US" sz="6898" dirty="0">
                  <a:solidFill>
                    <a:srgbClr val="020301"/>
                  </a:solidFill>
                  <a:latin typeface="Baloo Bold"/>
                </a:rPr>
                <a:t> </a:t>
              </a:r>
              <a:r>
                <a:rPr lang="en-US" sz="6898" dirty="0" err="1">
                  <a:solidFill>
                    <a:srgbClr val="020301"/>
                  </a:solidFill>
                  <a:latin typeface="Baloo Bold"/>
                </a:rPr>
                <a:t>dựng</a:t>
              </a:r>
              <a:r>
                <a:rPr lang="en-US" sz="6898" dirty="0">
                  <a:solidFill>
                    <a:srgbClr val="020301"/>
                  </a:solidFill>
                  <a:latin typeface="Baloo Bold"/>
                </a:rPr>
                <a:t> website </a:t>
              </a:r>
              <a:r>
                <a:rPr lang="en-US" sz="6898" dirty="0" err="1">
                  <a:solidFill>
                    <a:srgbClr val="020301"/>
                  </a:solidFill>
                  <a:latin typeface="Baloo Bold"/>
                </a:rPr>
                <a:t>kinh</a:t>
              </a:r>
              <a:r>
                <a:rPr lang="en-US" sz="6898" dirty="0">
                  <a:solidFill>
                    <a:srgbClr val="020301"/>
                  </a:solidFill>
                  <a:latin typeface="Baloo Bold"/>
                </a:rPr>
                <a:t> </a:t>
              </a:r>
              <a:r>
                <a:rPr lang="en-US" sz="6898" dirty="0" err="1">
                  <a:solidFill>
                    <a:srgbClr val="020301"/>
                  </a:solidFill>
                  <a:latin typeface="Baloo Bold"/>
                </a:rPr>
                <a:t>doanh</a:t>
              </a:r>
              <a:r>
                <a:rPr lang="en-US" sz="6898" dirty="0">
                  <a:solidFill>
                    <a:srgbClr val="020301"/>
                  </a:solidFill>
                  <a:latin typeface="Baloo Bold"/>
                </a:rPr>
                <a:t> </a:t>
              </a:r>
              <a:r>
                <a:rPr lang="en-US" sz="6898" dirty="0" err="1">
                  <a:solidFill>
                    <a:srgbClr val="020301"/>
                  </a:solidFill>
                  <a:latin typeface="Baloo Bold"/>
                </a:rPr>
                <a:t>sản</a:t>
              </a:r>
              <a:r>
                <a:rPr lang="en-US" sz="6898" dirty="0">
                  <a:solidFill>
                    <a:srgbClr val="020301"/>
                  </a:solidFill>
                  <a:latin typeface="Baloo Bold"/>
                </a:rPr>
                <a:t> </a:t>
              </a:r>
              <a:r>
                <a:rPr lang="en-US" sz="6898" dirty="0" err="1">
                  <a:solidFill>
                    <a:srgbClr val="020301"/>
                  </a:solidFill>
                  <a:latin typeface="Baloo Bold"/>
                </a:rPr>
                <a:t>phẩm</a:t>
              </a:r>
              <a:r>
                <a:rPr lang="en-US" sz="6898" dirty="0">
                  <a:solidFill>
                    <a:srgbClr val="020301"/>
                  </a:solidFill>
                  <a:latin typeface="Baloo Bold"/>
                </a:rPr>
                <a:t> </a:t>
              </a:r>
              <a:r>
                <a:rPr lang="en-US" sz="6898" dirty="0" err="1">
                  <a:solidFill>
                    <a:srgbClr val="020301"/>
                  </a:solidFill>
                  <a:latin typeface="Baloo Bold"/>
                </a:rPr>
                <a:t>thời</a:t>
              </a:r>
              <a:r>
                <a:rPr lang="en-US" sz="6898" dirty="0">
                  <a:solidFill>
                    <a:srgbClr val="020301"/>
                  </a:solidFill>
                  <a:latin typeface="Baloo Bold"/>
                </a:rPr>
                <a:t> </a:t>
              </a:r>
              <a:r>
                <a:rPr lang="en-US" sz="6898" dirty="0" err="1">
                  <a:solidFill>
                    <a:srgbClr val="020301"/>
                  </a:solidFill>
                  <a:latin typeface="Baloo Bold"/>
                </a:rPr>
                <a:t>trang</a:t>
              </a:r>
              <a:r>
                <a:rPr lang="en-US" sz="6898" dirty="0">
                  <a:solidFill>
                    <a:srgbClr val="020301"/>
                  </a:solidFill>
                  <a:latin typeface="Baloo Bold"/>
                </a:rPr>
                <a:t> </a:t>
              </a:r>
              <a:r>
                <a:rPr lang="en-US" sz="6898" dirty="0" err="1">
                  <a:solidFill>
                    <a:srgbClr val="020301"/>
                  </a:solidFill>
                  <a:latin typeface="Baloo Bold"/>
                </a:rPr>
                <a:t>trực</a:t>
              </a:r>
              <a:r>
                <a:rPr lang="en-US" sz="6898" dirty="0">
                  <a:solidFill>
                    <a:srgbClr val="020301"/>
                  </a:solidFill>
                  <a:latin typeface="Baloo Bold"/>
                </a:rPr>
                <a:t> </a:t>
              </a:r>
              <a:r>
                <a:rPr lang="en-US" sz="6898" dirty="0" err="1" smtClean="0">
                  <a:solidFill>
                    <a:srgbClr val="020301"/>
                  </a:solidFill>
                  <a:latin typeface="Baloo Bold"/>
                </a:rPr>
                <a:t>tuyến</a:t>
              </a:r>
              <a:endParaRPr lang="en-US" sz="6898" dirty="0">
                <a:solidFill>
                  <a:srgbClr val="020301"/>
                </a:solidFill>
                <a:latin typeface="Baloo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929843"/>
              <a:ext cx="23800526" cy="6236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11"/>
                </a:lnSpc>
              </a:pPr>
              <a:endParaRPr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79495"/>
              <a:ext cx="23800526" cy="7797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3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-76161"/>
            <a:ext cx="16413262" cy="2095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20301"/>
                </a:solidFill>
                <a:latin typeface="Noto Sans Bold"/>
              </a:rPr>
              <a:t>Khoa Tin học</a:t>
            </a:r>
          </a:p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20301"/>
                </a:solidFill>
                <a:latin typeface="Noto Sans Bold"/>
              </a:rPr>
              <a:t>Trường Đại học Sư phạm - Đại học Đà Nẵng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31189" y="7114540"/>
            <a:ext cx="14476760" cy="2143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 dirty="0">
                <a:solidFill>
                  <a:srgbClr val="000000"/>
                </a:solidFill>
                <a:latin typeface="Clear Sans Regular"/>
              </a:rPr>
              <a:t>GVHD: </a:t>
            </a:r>
            <a:r>
              <a:rPr lang="en-US" sz="4100" dirty="0" smtClean="0">
                <a:solidFill>
                  <a:srgbClr val="000000"/>
                </a:solidFill>
                <a:latin typeface="Clear Sans Regular"/>
              </a:rPr>
              <a:t>XXXXX</a:t>
            </a:r>
            <a:endParaRPr lang="en-US" sz="4100" dirty="0">
              <a:solidFill>
                <a:srgbClr val="000000"/>
              </a:solidFill>
              <a:latin typeface="Clear Sans Regular"/>
            </a:endParaRPr>
          </a:p>
          <a:p>
            <a:pPr algn="ctr">
              <a:lnSpc>
                <a:spcPts val="5740"/>
              </a:lnSpc>
            </a:pPr>
            <a:r>
              <a:rPr lang="en-US" sz="4100" dirty="0">
                <a:solidFill>
                  <a:srgbClr val="000000"/>
                </a:solidFill>
                <a:latin typeface="Clear Sans Regular"/>
              </a:rPr>
              <a:t>SV: </a:t>
            </a:r>
            <a:r>
              <a:rPr lang="en-US" sz="4100" dirty="0" smtClean="0">
                <a:solidFill>
                  <a:srgbClr val="000000"/>
                </a:solidFill>
                <a:latin typeface="Clear Sans Regular"/>
              </a:rPr>
              <a:t>XXXXXX</a:t>
            </a:r>
            <a:endParaRPr lang="en-US" sz="4100" dirty="0">
              <a:solidFill>
                <a:srgbClr val="000000"/>
              </a:solidFill>
              <a:latin typeface="Clear Sans Regular"/>
            </a:endParaRPr>
          </a:p>
          <a:p>
            <a:pPr algn="ctr">
              <a:lnSpc>
                <a:spcPts val="5740"/>
              </a:lnSpc>
            </a:pPr>
            <a:r>
              <a:rPr lang="en-US" sz="4100" dirty="0" err="1">
                <a:solidFill>
                  <a:srgbClr val="000000"/>
                </a:solidFill>
                <a:latin typeface="Clear Sans Regular"/>
              </a:rPr>
              <a:t>Lớp</a:t>
            </a:r>
            <a:r>
              <a:rPr lang="en-US" sz="4100">
                <a:solidFill>
                  <a:srgbClr val="000000"/>
                </a:solidFill>
                <a:latin typeface="Clear Sans Regular"/>
              </a:rPr>
              <a:t>: </a:t>
            </a:r>
            <a:r>
              <a:rPr lang="en-US" sz="4100" smtClean="0">
                <a:solidFill>
                  <a:srgbClr val="000000"/>
                </a:solidFill>
                <a:latin typeface="Clear Sans Regular"/>
              </a:rPr>
              <a:t>XXXXX</a:t>
            </a:r>
            <a:endParaRPr lang="en-US" sz="4100" dirty="0">
              <a:solidFill>
                <a:srgbClr val="000000"/>
              </a:solidFill>
              <a:latin typeface="Clear Sans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5243562" y="-1406033"/>
            <a:ext cx="4031476" cy="4031476"/>
            <a:chOff x="0" y="0"/>
            <a:chExt cx="1708150" cy="17081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809797" y="4703881"/>
            <a:ext cx="7004542" cy="700454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7E9EC">
                <a:alpha val="28627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93056" y="8647997"/>
            <a:ext cx="944489" cy="944489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516006" y="-1264816"/>
            <a:ext cx="2529631" cy="2529631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66769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 t="63" b="63"/>
          <a:stretch>
            <a:fillRect/>
          </a:stretch>
        </p:blipFill>
        <p:spPr>
          <a:xfrm>
            <a:off x="7318999" y="0"/>
            <a:ext cx="8647294" cy="10287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298701" y="8431829"/>
            <a:ext cx="14180289" cy="503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2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2053856" y="7931766"/>
            <a:ext cx="14180289" cy="503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2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693056" y="4330069"/>
            <a:ext cx="5953825" cy="1736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82"/>
              </a:lnSpc>
              <a:spcBef>
                <a:spcPct val="0"/>
              </a:spcBef>
            </a:pPr>
            <a:r>
              <a:rPr lang="en-US" sz="3524" dirty="0" err="1">
                <a:solidFill>
                  <a:srgbClr val="000000"/>
                </a:solidFill>
                <a:latin typeface="Clear Sans Regular Bold"/>
              </a:rPr>
              <a:t>Sơ</a:t>
            </a:r>
            <a:r>
              <a:rPr lang="en-US" sz="3524" dirty="0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3524" dirty="0" err="1">
                <a:solidFill>
                  <a:srgbClr val="000000"/>
                </a:solidFill>
                <a:latin typeface="Clear Sans Regular Bold"/>
              </a:rPr>
              <a:t>đồ</a:t>
            </a:r>
            <a:r>
              <a:rPr lang="en-US" sz="3524" dirty="0">
                <a:solidFill>
                  <a:srgbClr val="000000"/>
                </a:solidFill>
                <a:latin typeface="Clear Sans Regular Bold"/>
              </a:rPr>
              <a:t> Use case </a:t>
            </a:r>
            <a:r>
              <a:rPr lang="en-US" sz="3524" dirty="0" err="1">
                <a:solidFill>
                  <a:srgbClr val="000000"/>
                </a:solidFill>
                <a:latin typeface="Clear Sans Regular Bold"/>
              </a:rPr>
              <a:t>tổng</a:t>
            </a:r>
            <a:r>
              <a:rPr lang="en-US" sz="3524" dirty="0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3524" dirty="0" err="1">
                <a:solidFill>
                  <a:srgbClr val="000000"/>
                </a:solidFill>
                <a:latin typeface="Clear Sans Regular Bold"/>
              </a:rPr>
              <a:t>quát</a:t>
            </a:r>
            <a:r>
              <a:rPr lang="en-US" sz="3524" dirty="0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3524" dirty="0" err="1">
                <a:solidFill>
                  <a:srgbClr val="000000"/>
                </a:solidFill>
                <a:latin typeface="Clear Sans Regular Bold"/>
              </a:rPr>
              <a:t>của</a:t>
            </a:r>
            <a:r>
              <a:rPr lang="en-US" sz="3524" dirty="0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3524" dirty="0" err="1">
                <a:solidFill>
                  <a:srgbClr val="000000"/>
                </a:solidFill>
                <a:latin typeface="Clear Sans Regular Bold"/>
              </a:rPr>
              <a:t>nhân</a:t>
            </a:r>
            <a:r>
              <a:rPr lang="en-US" sz="3524" dirty="0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3524" dirty="0" err="1">
                <a:solidFill>
                  <a:srgbClr val="000000"/>
                </a:solidFill>
                <a:latin typeface="Clear Sans Regular Bold"/>
              </a:rPr>
              <a:t>viên</a:t>
            </a:r>
            <a:r>
              <a:rPr lang="en-US" sz="3524" dirty="0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3524" dirty="0" err="1">
                <a:solidFill>
                  <a:srgbClr val="000000"/>
                </a:solidFill>
                <a:latin typeface="Clear Sans Regular Bold"/>
              </a:rPr>
              <a:t>và</a:t>
            </a:r>
            <a:r>
              <a:rPr lang="en-US" sz="3524" dirty="0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3524" dirty="0" err="1">
                <a:solidFill>
                  <a:srgbClr val="000000"/>
                </a:solidFill>
                <a:latin typeface="Clear Sans Regular Bold"/>
              </a:rPr>
              <a:t>quản</a:t>
            </a:r>
            <a:r>
              <a:rPr lang="en-US" sz="3524" dirty="0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3524" dirty="0" err="1">
                <a:solidFill>
                  <a:srgbClr val="000000"/>
                </a:solidFill>
                <a:latin typeface="Clear Sans Regular Bold"/>
              </a:rPr>
              <a:t>trị</a:t>
            </a:r>
            <a:r>
              <a:rPr lang="en-US" sz="3524" dirty="0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3524" dirty="0" err="1">
                <a:solidFill>
                  <a:srgbClr val="000000"/>
                </a:solidFill>
                <a:latin typeface="Clear Sans Regular Bold"/>
              </a:rPr>
              <a:t>viên</a:t>
            </a:r>
            <a:endParaRPr lang="en-US" sz="3524" dirty="0">
              <a:solidFill>
                <a:srgbClr val="000000"/>
              </a:solidFill>
              <a:latin typeface="Clear Sans Regular Bold"/>
            </a:endParaRPr>
          </a:p>
        </p:txBody>
      </p:sp>
      <p:pic>
        <p:nvPicPr>
          <p:cNvPr id="14" name="Picture 1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558806" y="8762345"/>
            <a:ext cx="871608" cy="8716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361335" y="226441"/>
            <a:ext cx="8231930" cy="983411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16006" y="-1264816"/>
            <a:ext cx="2529631" cy="2529631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66769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693056" y="8647997"/>
            <a:ext cx="944489" cy="944489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541079" y="4630804"/>
            <a:ext cx="4326321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82"/>
              </a:lnSpc>
              <a:spcBef>
                <a:spcPct val="0"/>
              </a:spcBef>
            </a:pPr>
            <a:r>
              <a:rPr lang="en-US" sz="3524" dirty="0" err="1">
                <a:solidFill>
                  <a:srgbClr val="000000"/>
                </a:solidFill>
                <a:latin typeface="Clear Sans Regular Bold"/>
              </a:rPr>
              <a:t>Sơ</a:t>
            </a:r>
            <a:r>
              <a:rPr lang="en-US" sz="3524" dirty="0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3524" dirty="0" err="1">
                <a:solidFill>
                  <a:srgbClr val="000000"/>
                </a:solidFill>
                <a:latin typeface="Clear Sans Regular Bold"/>
              </a:rPr>
              <a:t>đồ</a:t>
            </a:r>
            <a:r>
              <a:rPr lang="en-US" sz="3524" dirty="0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3524" dirty="0" err="1">
                <a:solidFill>
                  <a:srgbClr val="000000"/>
                </a:solidFill>
                <a:latin typeface="Clear Sans Regular Bold"/>
              </a:rPr>
              <a:t>lớp</a:t>
            </a:r>
            <a:r>
              <a:rPr lang="en-US" sz="3524" dirty="0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3524" dirty="0" err="1">
                <a:solidFill>
                  <a:srgbClr val="000000"/>
                </a:solidFill>
                <a:latin typeface="Clear Sans Regular Bold"/>
              </a:rPr>
              <a:t>hệ</a:t>
            </a:r>
            <a:r>
              <a:rPr lang="en-US" sz="3524" dirty="0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3524" dirty="0" err="1">
                <a:solidFill>
                  <a:srgbClr val="000000"/>
                </a:solidFill>
                <a:latin typeface="Clear Sans Regular Bold"/>
              </a:rPr>
              <a:t>thống</a:t>
            </a:r>
            <a:endParaRPr lang="en-US" sz="3524" dirty="0">
              <a:solidFill>
                <a:srgbClr val="000000"/>
              </a:solidFill>
              <a:latin typeface="Clear Sans Regular Bold"/>
            </a:endParaRPr>
          </a:p>
        </p:txBody>
      </p:sp>
      <p:pic>
        <p:nvPicPr>
          <p:cNvPr id="10" name="Picture 1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558806" y="8762345"/>
            <a:ext cx="871608" cy="8716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7705" y="1993261"/>
            <a:ext cx="646527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51"/>
              </a:lnSpc>
            </a:pPr>
            <a:r>
              <a:rPr lang="en-US" sz="3459" b="1" dirty="0" err="1">
                <a:solidFill>
                  <a:srgbClr val="323232"/>
                </a:solidFill>
                <a:latin typeface="Calistoga Bold"/>
              </a:rPr>
              <a:t>Kết</a:t>
            </a:r>
            <a:r>
              <a:rPr lang="en-US" sz="3459" b="1" dirty="0">
                <a:solidFill>
                  <a:srgbClr val="323232"/>
                </a:solidFill>
                <a:latin typeface="Calistoga Bold"/>
              </a:rPr>
              <a:t> </a:t>
            </a:r>
            <a:r>
              <a:rPr lang="en-US" sz="3459" b="1" dirty="0" err="1">
                <a:solidFill>
                  <a:srgbClr val="323232"/>
                </a:solidFill>
                <a:latin typeface="Calistoga Bold"/>
              </a:rPr>
              <a:t>quả</a:t>
            </a:r>
            <a:r>
              <a:rPr lang="en-US" sz="3459" b="1" dirty="0">
                <a:solidFill>
                  <a:srgbClr val="323232"/>
                </a:solidFill>
                <a:latin typeface="Calistoga Bold"/>
              </a:rPr>
              <a:t> </a:t>
            </a:r>
            <a:r>
              <a:rPr lang="en-US" sz="3459" b="1" dirty="0" err="1">
                <a:solidFill>
                  <a:srgbClr val="323232"/>
                </a:solidFill>
                <a:latin typeface="Calistoga Bold"/>
              </a:rPr>
              <a:t>đạt</a:t>
            </a:r>
            <a:r>
              <a:rPr lang="en-US" sz="3459" b="1" dirty="0">
                <a:solidFill>
                  <a:srgbClr val="323232"/>
                </a:solidFill>
                <a:latin typeface="Calistoga Bold"/>
              </a:rPr>
              <a:t> </a:t>
            </a:r>
            <a:r>
              <a:rPr lang="en-US" sz="3459" b="1" dirty="0" err="1">
                <a:solidFill>
                  <a:srgbClr val="323232"/>
                </a:solidFill>
                <a:latin typeface="Calistoga Bold"/>
              </a:rPr>
              <a:t>được</a:t>
            </a:r>
            <a:r>
              <a:rPr lang="en-US" sz="3459" b="1" dirty="0">
                <a:solidFill>
                  <a:srgbClr val="323232"/>
                </a:solidFill>
                <a:latin typeface="Calistoga Bold"/>
              </a:rPr>
              <a:t>: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57705" y="3188850"/>
            <a:ext cx="16105354" cy="520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9"/>
              </a:lnSpc>
              <a:spcBef>
                <a:spcPct val="0"/>
              </a:spcBef>
            </a:pP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-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Thành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thạo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thiết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kế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và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xây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dựng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website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thương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mại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điện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tử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bằng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Laravel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và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MySQL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57705" y="4156557"/>
            <a:ext cx="16105354" cy="1062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89"/>
              </a:lnSpc>
              <a:spcBef>
                <a:spcPct val="0"/>
              </a:spcBef>
            </a:pP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-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Tối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ưu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hóa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trải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nghiệm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người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dùng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và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hoàn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thiện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chức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năng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như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quản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lý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giỏ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hàng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,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thanh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toán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,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tìm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kiếm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sản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phẩm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và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thống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kê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doanh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thu</a:t>
            </a:r>
            <a:endParaRPr lang="en-US" sz="3299" dirty="0">
              <a:solidFill>
                <a:srgbClr val="323232"/>
              </a:solidFill>
              <a:latin typeface="Clear Sans Regula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57705" y="5667156"/>
            <a:ext cx="17259300" cy="1062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89"/>
              </a:lnSpc>
              <a:spcBef>
                <a:spcPct val="0"/>
              </a:spcBef>
            </a:pP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-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Nâng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cao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kỹ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năng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làm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việc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nhóm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,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sử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dụng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các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công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cụ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phát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triển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phần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mềm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và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thiết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kế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cơ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sở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dữ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liệu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chuẩn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cho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website.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7705" y="6903431"/>
            <a:ext cx="646527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51"/>
              </a:lnSpc>
            </a:pPr>
            <a:r>
              <a:rPr lang="en-US" sz="3459" b="1" dirty="0" err="1">
                <a:solidFill>
                  <a:srgbClr val="323232"/>
                </a:solidFill>
                <a:latin typeface="Calistoga Bold"/>
              </a:rPr>
              <a:t>Hạn</a:t>
            </a:r>
            <a:r>
              <a:rPr lang="en-US" sz="3459" b="1" dirty="0">
                <a:solidFill>
                  <a:srgbClr val="323232"/>
                </a:solidFill>
                <a:latin typeface="Calistoga Bold"/>
              </a:rPr>
              <a:t> </a:t>
            </a:r>
            <a:r>
              <a:rPr lang="en-US" sz="3459" b="1" dirty="0" err="1">
                <a:solidFill>
                  <a:srgbClr val="323232"/>
                </a:solidFill>
                <a:latin typeface="Calistoga Bold"/>
              </a:rPr>
              <a:t>chế</a:t>
            </a:r>
            <a:r>
              <a:rPr lang="en-US" sz="3459" b="1" dirty="0">
                <a:solidFill>
                  <a:srgbClr val="323232"/>
                </a:solidFill>
                <a:latin typeface="Calistoga Bold"/>
              </a:rPr>
              <a:t>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5800" y="7693672"/>
            <a:ext cx="1234440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89"/>
              </a:lnSpc>
              <a:spcBef>
                <a:spcPct val="0"/>
              </a:spcBef>
            </a:pP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-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Giao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diện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chưa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đạt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được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tính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thẩm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mỹ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cao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như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mong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đợi</a:t>
            </a:r>
            <a:endParaRPr lang="en-US" sz="3299" dirty="0">
              <a:solidFill>
                <a:srgbClr val="323232"/>
              </a:solidFill>
              <a:latin typeface="Clear Sans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8546167"/>
            <a:ext cx="11503422" cy="520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9"/>
              </a:lnSpc>
              <a:spcBef>
                <a:spcPct val="0"/>
              </a:spcBef>
            </a:pP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-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Hiệu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suất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hoạt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động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của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website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còn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chưa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tối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ưu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hoàn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toàn</a:t>
            </a:r>
            <a:endParaRPr lang="en-US" sz="3299" dirty="0">
              <a:solidFill>
                <a:srgbClr val="323232"/>
              </a:solidFill>
              <a:latin typeface="Clear Sans Regular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7309149" y="928210"/>
            <a:ext cx="6284331" cy="1661720"/>
            <a:chOff x="0" y="0"/>
            <a:chExt cx="8379108" cy="221562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38100"/>
              <a:ext cx="8379108" cy="1893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74"/>
                </a:lnSpc>
              </a:pPr>
              <a:r>
                <a:rPr lang="en-US" sz="4441">
                  <a:solidFill>
                    <a:srgbClr val="000000"/>
                  </a:solidFill>
                  <a:latin typeface="Baloo"/>
                </a:rPr>
                <a:t>CÁC KẾT QUẢ ĐẠT ĐƯỢC</a:t>
              </a:r>
            </a:p>
            <a:p>
              <a:pPr>
                <a:lnSpc>
                  <a:spcPts val="5774"/>
                </a:lnSpc>
              </a:pPr>
              <a:endParaRPr lang="en-US" sz="4441">
                <a:solidFill>
                  <a:srgbClr val="000000"/>
                </a:solidFill>
                <a:latin typeface="Baloo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252615"/>
              <a:ext cx="8379108" cy="5328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31"/>
                </a:lnSpc>
              </a:pPr>
              <a:endParaRPr/>
            </a:p>
          </p:txBody>
        </p:sp>
      </p:grpSp>
      <p:pic>
        <p:nvPicPr>
          <p:cNvPr id="16" name="Picture 1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558806" y="8762345"/>
            <a:ext cx="871608" cy="871608"/>
          </a:xfrm>
          <a:prstGeom prst="rect">
            <a:avLst/>
          </a:prstGeom>
        </p:spPr>
      </p:pic>
      <p:grpSp>
        <p:nvGrpSpPr>
          <p:cNvPr id="17" name="Group 7"/>
          <p:cNvGrpSpPr/>
          <p:nvPr/>
        </p:nvGrpSpPr>
        <p:grpSpPr>
          <a:xfrm>
            <a:off x="5562600" y="249310"/>
            <a:ext cx="1524000" cy="1643416"/>
            <a:chOff x="0" y="-369624"/>
            <a:chExt cx="2092285" cy="2469391"/>
          </a:xfrm>
        </p:grpSpPr>
        <p:grpSp>
          <p:nvGrpSpPr>
            <p:cNvPr id="18" name="Group 8"/>
            <p:cNvGrpSpPr/>
            <p:nvPr/>
          </p:nvGrpSpPr>
          <p:grpSpPr>
            <a:xfrm>
              <a:off x="0" y="0"/>
              <a:ext cx="2092285" cy="2099767"/>
              <a:chOff x="0" y="0"/>
              <a:chExt cx="6350000" cy="6350000"/>
            </a:xfrm>
          </p:grpSpPr>
          <p:sp>
            <p:nvSpPr>
              <p:cNvPr id="20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76483"/>
              </a:solidFill>
            </p:spPr>
          </p:sp>
        </p:grpSp>
        <p:sp>
          <p:nvSpPr>
            <p:cNvPr id="19" name="TextBox 10"/>
            <p:cNvSpPr txBox="1"/>
            <p:nvPr/>
          </p:nvSpPr>
          <p:spPr>
            <a:xfrm>
              <a:off x="244100" y="-369624"/>
              <a:ext cx="1569214" cy="24472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ctr">
                <a:lnSpc>
                  <a:spcPts val="12723"/>
                </a:lnSpc>
                <a:spcBef>
                  <a:spcPct val="0"/>
                </a:spcBef>
              </a:pPr>
              <a:r>
                <a:rPr lang="en-US" sz="8103" u="sng" dirty="0">
                  <a:solidFill>
                    <a:srgbClr val="FFFAEF"/>
                  </a:solidFill>
                  <a:latin typeface="Baloo"/>
                  <a:hlinkClick r:id="rId3" action="ppaction://hlinksldjump"/>
                </a:rPr>
                <a:t>4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5243562" y="-1406033"/>
            <a:ext cx="4031476" cy="4031476"/>
            <a:chOff x="0" y="0"/>
            <a:chExt cx="1708150" cy="17081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809797" y="4703881"/>
            <a:ext cx="7004542" cy="700454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7E9EC">
                <a:alpha val="28627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93056" y="8647997"/>
            <a:ext cx="944489" cy="944489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516006" y="-1264816"/>
            <a:ext cx="2529631" cy="2529631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66769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543735" y="2307994"/>
            <a:ext cx="5829870" cy="563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40"/>
              </a:lnSpc>
            </a:pPr>
            <a:r>
              <a:rPr lang="en-US" sz="3700" dirty="0" err="1">
                <a:solidFill>
                  <a:srgbClr val="000000"/>
                </a:solidFill>
                <a:latin typeface="Baloo"/>
              </a:rPr>
              <a:t>Hướng</a:t>
            </a:r>
            <a:r>
              <a:rPr lang="en-US" sz="3700" dirty="0">
                <a:solidFill>
                  <a:srgbClr val="000000"/>
                </a:solidFill>
                <a:latin typeface="Baloo"/>
              </a:rPr>
              <a:t> </a:t>
            </a:r>
            <a:r>
              <a:rPr lang="en-US" sz="3700" dirty="0" err="1">
                <a:solidFill>
                  <a:srgbClr val="000000"/>
                </a:solidFill>
                <a:latin typeface="Baloo"/>
              </a:rPr>
              <a:t>phát</a:t>
            </a:r>
            <a:r>
              <a:rPr lang="en-US" sz="3700" dirty="0">
                <a:solidFill>
                  <a:srgbClr val="000000"/>
                </a:solidFill>
                <a:latin typeface="Baloo"/>
              </a:rPr>
              <a:t> </a:t>
            </a:r>
            <a:r>
              <a:rPr lang="en-US" sz="3700" dirty="0" err="1">
                <a:solidFill>
                  <a:srgbClr val="000000"/>
                </a:solidFill>
                <a:latin typeface="Baloo"/>
              </a:rPr>
              <a:t>triển</a:t>
            </a:r>
            <a:endParaRPr lang="en-US" sz="3700" dirty="0">
              <a:solidFill>
                <a:srgbClr val="000000"/>
              </a:solidFill>
              <a:latin typeface="Balo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954197" y="3051792"/>
            <a:ext cx="15192163" cy="1062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89"/>
              </a:lnSpc>
              <a:spcBef>
                <a:spcPct val="0"/>
              </a:spcBef>
            </a:pP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-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Mở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rộng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thị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trường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đến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nước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ngoài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bằng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việc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phát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triển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thêm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ngôn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ngữ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và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giao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diện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phù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hợp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54197" y="4352841"/>
            <a:ext cx="14511224" cy="1062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89"/>
              </a:lnSpc>
              <a:spcBef>
                <a:spcPct val="0"/>
              </a:spcBef>
            </a:pP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-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Tích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hợp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các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chức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năng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liên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quan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đến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bên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thứ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ba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,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chẳng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hạn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như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hệ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thống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vận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chuyển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hàng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hóa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,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để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đáp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ứng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nhu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cầu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của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khách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hàng</a:t>
            </a:r>
            <a:endParaRPr lang="en-US" sz="3299" dirty="0">
              <a:solidFill>
                <a:srgbClr val="000000"/>
              </a:solidFill>
              <a:latin typeface="Clear Sans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954197" y="5656381"/>
            <a:ext cx="14730097" cy="1062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89"/>
              </a:lnSpc>
              <a:spcBef>
                <a:spcPct val="0"/>
              </a:spcBef>
            </a:pP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-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Phát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triển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thêm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tính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năng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giúp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người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dùng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giao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tiếp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với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đội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ngũ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nhân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viên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,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cũng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như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quản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trị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viên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để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có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sự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hổ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trợ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tốt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hơn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54197" y="7133637"/>
            <a:ext cx="14634296" cy="1072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90"/>
              </a:lnSpc>
              <a:spcBef>
                <a:spcPct val="0"/>
              </a:spcBef>
            </a:pP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-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Thiết</a:t>
            </a: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kế</a:t>
            </a: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lại</a:t>
            </a: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giao</a:t>
            </a: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diện</a:t>
            </a: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 website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để</a:t>
            </a: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nó</a:t>
            </a: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trở</a:t>
            </a: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nên</a:t>
            </a: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hấp</a:t>
            </a: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dẫn</a:t>
            </a: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và</a:t>
            </a: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thu</a:t>
            </a: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hút</a:t>
            </a: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người</a:t>
            </a: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dùng</a:t>
            </a: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,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tăng</a:t>
            </a: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cường</a:t>
            </a: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trải</a:t>
            </a: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nghiệm</a:t>
            </a: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người</a:t>
            </a: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dùng</a:t>
            </a:r>
            <a:endParaRPr lang="en-US" sz="3300" dirty="0">
              <a:solidFill>
                <a:srgbClr val="000000"/>
              </a:solidFill>
              <a:latin typeface="Clear Sans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954197" y="8515252"/>
            <a:ext cx="13695382" cy="52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89"/>
              </a:lnSpc>
              <a:spcBef>
                <a:spcPct val="0"/>
              </a:spcBef>
            </a:pP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-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Tích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hợp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thêm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tính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năng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tính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lương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và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phát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lương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cho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nhân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viên</a:t>
            </a:r>
            <a:endParaRPr lang="en-US" sz="3299" dirty="0">
              <a:solidFill>
                <a:srgbClr val="000000"/>
              </a:solidFill>
              <a:latin typeface="Clear Sans Regular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7309149" y="928210"/>
            <a:ext cx="6284331" cy="1661720"/>
            <a:chOff x="0" y="0"/>
            <a:chExt cx="8379108" cy="2215627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38100"/>
              <a:ext cx="8379108" cy="1893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74"/>
                </a:lnSpc>
              </a:pPr>
              <a:r>
                <a:rPr lang="en-US" sz="4441">
                  <a:solidFill>
                    <a:srgbClr val="000000"/>
                  </a:solidFill>
                  <a:latin typeface="Baloo"/>
                </a:rPr>
                <a:t>CÁC KẾT QUẢ ĐẠT ĐƯỢC</a:t>
              </a:r>
            </a:p>
            <a:p>
              <a:pPr>
                <a:lnSpc>
                  <a:spcPts val="5774"/>
                </a:lnSpc>
              </a:pPr>
              <a:endParaRPr lang="en-US" sz="4441">
                <a:solidFill>
                  <a:srgbClr val="000000"/>
                </a:solidFill>
                <a:latin typeface="Baloo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2252615"/>
              <a:ext cx="8379108" cy="5328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31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781230" y="598645"/>
            <a:ext cx="1184750" cy="1231106"/>
            <a:chOff x="0" y="-35445"/>
            <a:chExt cx="1579666" cy="1641474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1579666" cy="1590467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76483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0" y="-35445"/>
              <a:ext cx="1579666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9605"/>
                </a:lnSpc>
                <a:spcBef>
                  <a:spcPct val="0"/>
                </a:spcBef>
              </a:pPr>
              <a:r>
                <a:rPr lang="en-US" sz="6118" u="sng" dirty="0">
                  <a:solidFill>
                    <a:srgbClr val="FFFAEF"/>
                  </a:solidFill>
                  <a:latin typeface="Baloo"/>
                  <a:hlinkClick r:id="rId2" action="ppaction://hlinksldjump"/>
                </a:rPr>
                <a:t>4</a:t>
              </a:r>
            </a:p>
          </p:txBody>
        </p:sp>
      </p:grpSp>
      <p:pic>
        <p:nvPicPr>
          <p:cNvPr id="23" name="Picture 2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558806" y="8762345"/>
            <a:ext cx="871608" cy="8716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971575" y="-911802"/>
            <a:ext cx="7168173" cy="83704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908262">
            <a:off x="16582838" y="5187564"/>
            <a:ext cx="6396631" cy="663801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004847" y="4686597"/>
            <a:ext cx="14983385" cy="1542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03"/>
              </a:lnSpc>
            </a:pPr>
            <a:r>
              <a:rPr lang="en-US" sz="11603" spc="-232" dirty="0">
                <a:solidFill>
                  <a:srgbClr val="4F674F"/>
                </a:solidFill>
                <a:latin typeface="Calistoga"/>
                <a:hlinkClick r:id="rId6"/>
              </a:rPr>
              <a:t>DEMO SẢN PHẨM </a:t>
            </a:r>
            <a:endParaRPr lang="en-US" sz="11603" spc="-232" dirty="0">
              <a:solidFill>
                <a:srgbClr val="4F674F"/>
              </a:solidFill>
              <a:latin typeface="Calistoga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-779824" y="2489497"/>
            <a:ext cx="2784671" cy="2997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800873" y="3988097"/>
            <a:ext cx="1669639" cy="1572496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8134550" y="2437502"/>
            <a:ext cx="1976771" cy="1563886"/>
            <a:chOff x="-88391" y="0"/>
            <a:chExt cx="1756447" cy="1590467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579666" cy="1590467"/>
              <a:chOff x="0" y="0"/>
              <a:chExt cx="6350000" cy="6350000"/>
            </a:xfrm>
          </p:grpSpPr>
          <p:sp>
            <p:nvSpPr>
              <p:cNvPr id="15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76483"/>
              </a:solidFill>
            </p:spPr>
          </p:sp>
        </p:grpSp>
        <p:sp>
          <p:nvSpPr>
            <p:cNvPr id="14" name="TextBox 15"/>
            <p:cNvSpPr txBox="1"/>
            <p:nvPr/>
          </p:nvSpPr>
          <p:spPr>
            <a:xfrm>
              <a:off x="-88391" y="54090"/>
              <a:ext cx="1756447" cy="12520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ctr">
                <a:lnSpc>
                  <a:spcPts val="9605"/>
                </a:lnSpc>
                <a:spcBef>
                  <a:spcPct val="0"/>
                </a:spcBef>
              </a:pPr>
              <a:r>
                <a:rPr lang="en-US" sz="6118" u="sng" dirty="0">
                  <a:solidFill>
                    <a:srgbClr val="FFFAEF"/>
                  </a:solidFill>
                  <a:latin typeface="Baloo"/>
                  <a:hlinkClick r:id="rId11" action="ppaction://hlinksldjump"/>
                </a:rPr>
                <a:t>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0533" b="1446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896" y="0"/>
            <a:ext cx="8015203" cy="11105987"/>
            <a:chOff x="0" y="0"/>
            <a:chExt cx="4370056" cy="60552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70056" cy="6055216"/>
            </a:xfrm>
            <a:custGeom>
              <a:avLst/>
              <a:gdLst/>
              <a:ahLst/>
              <a:cxnLst/>
              <a:rect l="l" t="t" r="r" b="b"/>
              <a:pathLst>
                <a:path w="4370056" h="6055216">
                  <a:moveTo>
                    <a:pt x="4245596" y="6055216"/>
                  </a:moveTo>
                  <a:lnTo>
                    <a:pt x="124460" y="6055216"/>
                  </a:lnTo>
                  <a:cubicBezTo>
                    <a:pt x="55880" y="6055216"/>
                    <a:pt x="0" y="5999335"/>
                    <a:pt x="0" y="59307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45596" y="0"/>
                  </a:lnTo>
                  <a:cubicBezTo>
                    <a:pt x="4314176" y="0"/>
                    <a:pt x="4370056" y="55880"/>
                    <a:pt x="4370056" y="124460"/>
                  </a:cubicBezTo>
                  <a:lnTo>
                    <a:pt x="4370056" y="5930756"/>
                  </a:lnTo>
                  <a:cubicBezTo>
                    <a:pt x="4370056" y="5999336"/>
                    <a:pt x="4314176" y="6055216"/>
                    <a:pt x="4245596" y="6055216"/>
                  </a:cubicBezTo>
                  <a:close/>
                </a:path>
              </a:pathLst>
            </a:custGeom>
            <a:solidFill>
              <a:srgbClr val="FFFDF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294616" y="4994226"/>
            <a:ext cx="6993384" cy="833524"/>
            <a:chOff x="0" y="0"/>
            <a:chExt cx="9324512" cy="1111365"/>
          </a:xfrm>
        </p:grpSpPr>
        <p:sp>
          <p:nvSpPr>
            <p:cNvPr id="5" name="TextBox 5"/>
            <p:cNvSpPr txBox="1"/>
            <p:nvPr/>
          </p:nvSpPr>
          <p:spPr>
            <a:xfrm>
              <a:off x="0" y="-38100"/>
              <a:ext cx="9324512" cy="764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Baloo"/>
                </a:rPr>
                <a:t>PHÂN TÍCH THIẾT KẾ HỆ THỐNG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162518"/>
              <a:ext cx="9324512" cy="536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715483" y="1205764"/>
            <a:ext cx="1239263" cy="1282402"/>
            <a:chOff x="0" y="-36959"/>
            <a:chExt cx="1652351" cy="1709870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652351" cy="1652351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76483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0" y="-36959"/>
              <a:ext cx="1652351" cy="1709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10047"/>
                </a:lnSpc>
                <a:spcBef>
                  <a:spcPct val="0"/>
                </a:spcBef>
              </a:pPr>
              <a:r>
                <a:rPr lang="en-US" sz="6399" dirty="0">
                  <a:solidFill>
                    <a:srgbClr val="FFFAEF"/>
                  </a:solidFill>
                  <a:latin typeface="Baloo"/>
                  <a:hlinkClick r:id="rId2" action="ppaction://hlinksldjump"/>
                </a:rPr>
                <a:t>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685705" y="2956102"/>
            <a:ext cx="1239263" cy="1239263"/>
            <a:chOff x="0" y="0"/>
            <a:chExt cx="1652351" cy="1652351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652351" cy="1652351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76483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0" y="-36959"/>
              <a:ext cx="1652351" cy="15071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10047"/>
                </a:lnSpc>
                <a:spcBef>
                  <a:spcPct val="0"/>
                </a:spcBef>
              </a:pPr>
              <a:r>
                <a:rPr lang="en-US" sz="6399" u="sng">
                  <a:solidFill>
                    <a:srgbClr val="FFFAEF"/>
                  </a:solidFill>
                  <a:latin typeface="Baloo"/>
                  <a:hlinkClick r:id="rId3" action="ppaction://hlinksldjump"/>
                </a:rPr>
                <a:t>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705958" y="4662090"/>
            <a:ext cx="1239263" cy="1239263"/>
            <a:chOff x="0" y="0"/>
            <a:chExt cx="1652351" cy="1652351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1652351" cy="1652351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76483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0" y="-36959"/>
              <a:ext cx="1652351" cy="15071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10047"/>
                </a:lnSpc>
                <a:spcBef>
                  <a:spcPct val="0"/>
                </a:spcBef>
              </a:pPr>
              <a:r>
                <a:rPr lang="en-US" sz="6399" u="sng" dirty="0">
                  <a:solidFill>
                    <a:srgbClr val="FFFAEF"/>
                  </a:solidFill>
                  <a:latin typeface="Baloo"/>
                  <a:hlinkClick r:id="rId4" action="ppaction://hlinksldjump"/>
                </a:rPr>
                <a:t>3</a:t>
              </a:r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rcRect l="64771" t="21970"/>
          <a:stretch>
            <a:fillRect/>
          </a:stretch>
        </p:blipFill>
        <p:spPr>
          <a:xfrm rot="5400000">
            <a:off x="2130268" y="4172522"/>
            <a:ext cx="3803740" cy="8425216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11304181" y="8527240"/>
            <a:ext cx="6573488" cy="1893762"/>
            <a:chOff x="0" y="-38100"/>
            <a:chExt cx="8764651" cy="2525016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38100"/>
              <a:ext cx="8764651" cy="1607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dirty="0" smtClean="0">
                  <a:solidFill>
                    <a:srgbClr val="000000"/>
                  </a:solidFill>
                  <a:latin typeface="Baloo"/>
                </a:rPr>
                <a:t>DEMO CHƯƠNG TRÌNH</a:t>
              </a:r>
            </a:p>
            <a:p>
              <a:pPr>
                <a:lnSpc>
                  <a:spcPts val="4680"/>
                </a:lnSpc>
              </a:pPr>
              <a:endParaRPr lang="en-US" sz="3600" dirty="0">
                <a:solidFill>
                  <a:srgbClr val="000000"/>
                </a:solidFill>
                <a:latin typeface="Baloo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949918"/>
              <a:ext cx="8764651" cy="536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705958" y="8211174"/>
            <a:ext cx="1239263" cy="1282402"/>
            <a:chOff x="0" y="-36959"/>
            <a:chExt cx="1652351" cy="1709870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1652351" cy="1652351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76483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0" y="-36959"/>
              <a:ext cx="1652351" cy="1709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10047"/>
                </a:lnSpc>
                <a:spcBef>
                  <a:spcPct val="0"/>
                </a:spcBef>
              </a:pPr>
              <a:r>
                <a:rPr lang="en-US" sz="6399" u="sng" dirty="0">
                  <a:solidFill>
                    <a:srgbClr val="FFFAEF"/>
                  </a:solidFill>
                  <a:latin typeface="Baloo"/>
                  <a:hlinkClick r:id="rId6" action="ppaction://hlinksldjump"/>
                </a:rPr>
                <a:t>5</a:t>
              </a:r>
              <a:endParaRPr lang="en-US" sz="6399" u="sng" dirty="0">
                <a:solidFill>
                  <a:srgbClr val="FFFAEF"/>
                </a:solidFill>
                <a:latin typeface="Baloo"/>
                <a:hlinkClick r:id="rId7" action="ppaction://hlinksldjump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320684" y="3976290"/>
            <a:ext cx="5362043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dirty="0">
                <a:solidFill>
                  <a:srgbClr val="000000"/>
                </a:solidFill>
                <a:latin typeface="Baloo"/>
              </a:rPr>
              <a:t>NỘI DUNG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-7094170">
            <a:off x="14605973" y="-3368713"/>
            <a:ext cx="7036829" cy="7237544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11294616" y="1576383"/>
            <a:ext cx="4466013" cy="1256857"/>
            <a:chOff x="0" y="0"/>
            <a:chExt cx="5954683" cy="1675809"/>
          </a:xfrm>
        </p:grpSpPr>
        <p:sp>
          <p:nvSpPr>
            <p:cNvPr id="30" name="TextBox 30"/>
            <p:cNvSpPr txBox="1"/>
            <p:nvPr/>
          </p:nvSpPr>
          <p:spPr>
            <a:xfrm>
              <a:off x="0" y="1162518"/>
              <a:ext cx="5954683" cy="536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5954683" cy="764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Baloo"/>
                </a:rPr>
                <a:t>MÔ TẢ ĐỀ TÀI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1274363" y="3299002"/>
            <a:ext cx="6160382" cy="827597"/>
            <a:chOff x="0" y="0"/>
            <a:chExt cx="8213843" cy="1103463"/>
          </a:xfrm>
        </p:grpSpPr>
        <p:sp>
          <p:nvSpPr>
            <p:cNvPr id="33" name="TextBox 33"/>
            <p:cNvSpPr txBox="1"/>
            <p:nvPr/>
          </p:nvSpPr>
          <p:spPr>
            <a:xfrm>
              <a:off x="0" y="-38100"/>
              <a:ext cx="8213843" cy="764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Baloo"/>
                </a:rPr>
                <a:t>CÁC CÔNG NGHỆ SỬ DỤNG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1162518"/>
              <a:ext cx="8213843" cy="536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9705958" y="6340359"/>
            <a:ext cx="1239263" cy="1282402"/>
            <a:chOff x="0" y="-36959"/>
            <a:chExt cx="1652351" cy="1709870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1652351" cy="1652351"/>
              <a:chOff x="0" y="0"/>
              <a:chExt cx="6350000" cy="63500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76483"/>
              </a:solidFill>
            </p:spPr>
          </p:sp>
        </p:grpSp>
        <p:sp>
          <p:nvSpPr>
            <p:cNvPr id="38" name="TextBox 38"/>
            <p:cNvSpPr txBox="1"/>
            <p:nvPr/>
          </p:nvSpPr>
          <p:spPr>
            <a:xfrm>
              <a:off x="0" y="-36959"/>
              <a:ext cx="1652351" cy="1709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10047"/>
                </a:lnSpc>
                <a:spcBef>
                  <a:spcPct val="0"/>
                </a:spcBef>
              </a:pPr>
              <a:r>
                <a:rPr lang="en-US" sz="6399" u="sng" dirty="0" smtClean="0">
                  <a:solidFill>
                    <a:srgbClr val="FFFAEF"/>
                  </a:solidFill>
                  <a:latin typeface="Baloo"/>
                  <a:hlinkClick r:id="rId9" action="ppaction://hlinksldjump"/>
                </a:rPr>
                <a:t>4</a:t>
              </a:r>
              <a:endParaRPr lang="en-US" sz="6399" u="sng" dirty="0">
                <a:solidFill>
                  <a:srgbClr val="FFFAEF"/>
                </a:solidFill>
                <a:latin typeface="Baloo"/>
                <a:hlinkClick r:id="rId6" action="ppaction://hlinksldjump"/>
              </a:endParaRP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1294616" y="6691122"/>
            <a:ext cx="6573488" cy="1303212"/>
            <a:chOff x="0" y="-38100"/>
            <a:chExt cx="8764651" cy="1737616"/>
          </a:xfrm>
        </p:grpSpPr>
        <p:sp>
          <p:nvSpPr>
            <p:cNvPr id="40" name="TextBox 40"/>
            <p:cNvSpPr txBox="1"/>
            <p:nvPr/>
          </p:nvSpPr>
          <p:spPr>
            <a:xfrm>
              <a:off x="0" y="-38100"/>
              <a:ext cx="8764651" cy="1607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Baloo"/>
                </a:rPr>
                <a:t>CÁC KẾT QUẢ ĐẠT ĐƯỢC</a:t>
              </a:r>
            </a:p>
            <a:p>
              <a:pPr>
                <a:lnSpc>
                  <a:spcPts val="4680"/>
                </a:lnSpc>
              </a:pPr>
              <a:endParaRPr lang="en-US" sz="3600" dirty="0">
                <a:solidFill>
                  <a:srgbClr val="000000"/>
                </a:solidFill>
                <a:latin typeface="Baloo"/>
              </a:endParaRP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1162518"/>
              <a:ext cx="8764651" cy="536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0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9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00680" y="3044089"/>
            <a:ext cx="9199032" cy="919903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7E9EC">
                <a:alpha val="23922"/>
              </a:srgbClr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1523722" y="-2789754"/>
            <a:ext cx="4421360" cy="4421360"/>
            <a:chOff x="0" y="0"/>
            <a:chExt cx="1708150" cy="17081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400997" y="-579074"/>
            <a:ext cx="2529631" cy="2529631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66769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-1523722" y="8921292"/>
            <a:ext cx="4421360" cy="4421360"/>
            <a:chOff x="0" y="0"/>
            <a:chExt cx="1708150" cy="17081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B15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29147" y="2444505"/>
            <a:ext cx="8614853" cy="6204406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304157" y="607039"/>
            <a:ext cx="4966315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dirty="0">
                <a:solidFill>
                  <a:srgbClr val="000000"/>
                </a:solidFill>
                <a:latin typeface="Baloo Bold"/>
              </a:rPr>
              <a:t>MÔ TẢ ĐỀ TÀI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87315" y="3569674"/>
            <a:ext cx="7828645" cy="1402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05"/>
              </a:lnSpc>
              <a:spcBef>
                <a:spcPct val="0"/>
              </a:spcBef>
            </a:pP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Trong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ngành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thời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trang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,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nhu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cầu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xây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dựng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website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bán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hàng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ngày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càng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tăng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do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người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tiêu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dùng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chuyển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sang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mua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sắm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trực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tuyến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63321" y="5988704"/>
            <a:ext cx="7852638" cy="1402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05"/>
              </a:lnSpc>
              <a:spcBef>
                <a:spcPct val="0"/>
              </a:spcBef>
            </a:pP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Vì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vậy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chúng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tôi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chọn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đề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tài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"</a:t>
            </a:r>
            <a:r>
              <a:rPr lang="en-US" sz="2850" dirty="0" err="1">
                <a:solidFill>
                  <a:srgbClr val="000000"/>
                </a:solidFill>
                <a:latin typeface="Clear Sans Regular Bold"/>
              </a:rPr>
              <a:t>Xây</a:t>
            </a:r>
            <a:r>
              <a:rPr lang="en-US" sz="2850" dirty="0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 Bold"/>
              </a:rPr>
              <a:t>dựng</a:t>
            </a:r>
            <a:r>
              <a:rPr lang="en-US" sz="2850" dirty="0">
                <a:solidFill>
                  <a:srgbClr val="000000"/>
                </a:solidFill>
                <a:latin typeface="Clear Sans Regular Bold"/>
              </a:rPr>
              <a:t> website shop </a:t>
            </a:r>
            <a:r>
              <a:rPr lang="en-US" sz="2850" dirty="0" err="1">
                <a:solidFill>
                  <a:srgbClr val="000000"/>
                </a:solidFill>
                <a:latin typeface="Clear Sans Regular Bold"/>
              </a:rPr>
              <a:t>thời</a:t>
            </a:r>
            <a:r>
              <a:rPr lang="en-US" sz="2850" dirty="0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 Bold"/>
              </a:rPr>
              <a:t>trang</a:t>
            </a:r>
            <a:r>
              <a:rPr lang="en-US" sz="2850" dirty="0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 Bold"/>
              </a:rPr>
              <a:t>trực</a:t>
            </a:r>
            <a:r>
              <a:rPr lang="en-US" sz="2850" dirty="0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 Bold"/>
              </a:rPr>
              <a:t>tuyến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"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để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nghiên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cứu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và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phát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triển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6248759" y="434329"/>
            <a:ext cx="1055398" cy="1062377"/>
            <a:chOff x="0" y="0"/>
            <a:chExt cx="1407198" cy="1416503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1407198" cy="1416503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76483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0" y="-35404"/>
              <a:ext cx="1407198" cy="1296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8557"/>
                </a:lnSpc>
                <a:spcBef>
                  <a:spcPct val="0"/>
                </a:spcBef>
              </a:pPr>
              <a:r>
                <a:rPr lang="en-US" sz="5450" u="sng" dirty="0">
                  <a:solidFill>
                    <a:srgbClr val="FFFAEF"/>
                  </a:solidFill>
                  <a:latin typeface="Baloo"/>
                  <a:hlinkClick r:id="rId3" action="ppaction://hlinksldjump"/>
                </a:rPr>
                <a:t>1</a:t>
              </a:r>
            </a:p>
          </p:txBody>
        </p:sp>
      </p:grpSp>
      <p:pic>
        <p:nvPicPr>
          <p:cNvPr id="18" name="Picture 18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558806" y="8762345"/>
            <a:ext cx="871608" cy="8716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2150979" y="-2052127"/>
            <a:ext cx="4421360" cy="4421360"/>
            <a:chOff x="0" y="0"/>
            <a:chExt cx="1708150" cy="17081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400997" y="-579074"/>
            <a:ext cx="2529631" cy="2529631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6676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7141760" y="9017710"/>
            <a:ext cx="1788869" cy="1788869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450140" y="2790231"/>
            <a:ext cx="9413076" cy="4706538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4951240" y="685742"/>
            <a:ext cx="1105551" cy="1108887"/>
            <a:chOff x="0" y="0"/>
            <a:chExt cx="1474068" cy="1478516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474068" cy="1478516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76483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0" y="-47084"/>
              <a:ext cx="1474068" cy="13631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8963"/>
                </a:lnSpc>
                <a:spcBef>
                  <a:spcPct val="0"/>
                </a:spcBef>
              </a:pPr>
              <a:r>
                <a:rPr lang="en-US" sz="5709" u="sng">
                  <a:solidFill>
                    <a:srgbClr val="FFFAEF"/>
                  </a:solidFill>
                  <a:latin typeface="Baloo"/>
                  <a:hlinkClick r:id="rId3" action="ppaction://hlinksldjump"/>
                </a:rPr>
                <a:t>2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359474" y="813117"/>
            <a:ext cx="7524181" cy="803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>
                <a:solidFill>
                  <a:srgbClr val="000000"/>
                </a:solidFill>
                <a:latin typeface="Baloo Bold"/>
              </a:rPr>
              <a:t>Các công nghệ sử dụng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748124" y="7943423"/>
            <a:ext cx="6817107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89"/>
              </a:lnSpc>
              <a:spcBef>
                <a:spcPct val="0"/>
              </a:spcBef>
            </a:pPr>
            <a:r>
              <a:rPr lang="en-US" sz="3299" dirty="0">
                <a:solidFill>
                  <a:srgbClr val="000000"/>
                </a:solidFill>
                <a:latin typeface="Clear Sans Regular Bold Italics"/>
              </a:rPr>
              <a:t>“</a:t>
            </a:r>
            <a:r>
              <a:rPr lang="en-US" sz="3299" dirty="0" err="1">
                <a:solidFill>
                  <a:srgbClr val="000000"/>
                </a:solidFill>
                <a:latin typeface="Clear Sans Regular Bold Italics"/>
              </a:rPr>
              <a:t>Đừng</a:t>
            </a:r>
            <a:r>
              <a:rPr lang="en-US" sz="3299" dirty="0">
                <a:solidFill>
                  <a:srgbClr val="000000"/>
                </a:solidFill>
                <a:latin typeface="Clear Sans Regular Bold Italics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 Bold Italics"/>
              </a:rPr>
              <a:t>lặp</a:t>
            </a:r>
            <a:r>
              <a:rPr lang="en-US" sz="3299" dirty="0">
                <a:solidFill>
                  <a:srgbClr val="000000"/>
                </a:solidFill>
                <a:latin typeface="Clear Sans Regular Bold Italics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 Bold Italics"/>
              </a:rPr>
              <a:t>lại</a:t>
            </a:r>
            <a:r>
              <a:rPr lang="en-US" sz="3299" dirty="0">
                <a:solidFill>
                  <a:srgbClr val="000000"/>
                </a:solidFill>
                <a:latin typeface="Clear Sans Regular Bold Italics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 Bold Italics"/>
              </a:rPr>
              <a:t>công</a:t>
            </a:r>
            <a:r>
              <a:rPr lang="en-US" sz="3299" dirty="0">
                <a:solidFill>
                  <a:srgbClr val="000000"/>
                </a:solidFill>
                <a:latin typeface="Clear Sans Regular Bold Italics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 Bold Italics"/>
              </a:rPr>
              <a:t>việc</a:t>
            </a:r>
            <a:r>
              <a:rPr lang="en-US" sz="3299" dirty="0">
                <a:solidFill>
                  <a:srgbClr val="000000"/>
                </a:solidFill>
                <a:latin typeface="Clear Sans Regular Bold Italics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 Bold Italics"/>
              </a:rPr>
              <a:t>đã</a:t>
            </a:r>
            <a:r>
              <a:rPr lang="en-US" sz="3299" dirty="0">
                <a:solidFill>
                  <a:srgbClr val="000000"/>
                </a:solidFill>
                <a:latin typeface="Clear Sans Regular Bold Italics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 Bold Italics"/>
              </a:rPr>
              <a:t>làm</a:t>
            </a:r>
            <a:r>
              <a:rPr lang="en-US" sz="3299" dirty="0">
                <a:solidFill>
                  <a:srgbClr val="000000"/>
                </a:solidFill>
                <a:latin typeface="Clear Sans Regular Bold Italics"/>
              </a:rPr>
              <a:t>".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96940" y="2733081"/>
            <a:ext cx="7318439" cy="5766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19"/>
              </a:lnSpc>
            </a:pPr>
            <a:endParaRPr dirty="0"/>
          </a:p>
          <a:p>
            <a:pPr marL="712465" lvl="1" indent="-356233">
              <a:lnSpc>
                <a:spcPts val="4619"/>
              </a:lnSpc>
              <a:buFont typeface="Arial"/>
              <a:buChar char="•"/>
            </a:pP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Xây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dựng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theo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mô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hình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MVC.</a:t>
            </a:r>
          </a:p>
          <a:p>
            <a:pPr>
              <a:lnSpc>
                <a:spcPts val="4619"/>
              </a:lnSpc>
            </a:pPr>
            <a:endParaRPr lang="en-US" sz="3299" dirty="0">
              <a:solidFill>
                <a:srgbClr val="000000"/>
              </a:solidFill>
              <a:latin typeface="Clear Sans Regular"/>
            </a:endParaRPr>
          </a:p>
          <a:p>
            <a:pPr marL="712465" lvl="1" indent="-356233">
              <a:lnSpc>
                <a:spcPts val="4619"/>
              </a:lnSpc>
              <a:buFont typeface="Arial"/>
              <a:buChar char="•"/>
            </a:pP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Hổ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trợ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nhiều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tính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năng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giúp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tạo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website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nhanh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chóng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và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chuyên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nghiệp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.</a:t>
            </a:r>
          </a:p>
          <a:p>
            <a:pPr>
              <a:lnSpc>
                <a:spcPts val="4619"/>
              </a:lnSpc>
            </a:pPr>
            <a:endParaRPr lang="en-US" sz="3299" dirty="0">
              <a:solidFill>
                <a:srgbClr val="000000"/>
              </a:solidFill>
              <a:latin typeface="Clear Sans Regular"/>
            </a:endParaRPr>
          </a:p>
          <a:p>
            <a:pPr marL="712465" lvl="1" indent="-356233">
              <a:lnSpc>
                <a:spcPts val="4619"/>
              </a:lnSpc>
              <a:buFont typeface="Arial"/>
              <a:buChar char="•"/>
            </a:pP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Cộng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đồng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lớn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và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nhiều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tài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liệu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hướng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dẫn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.</a:t>
            </a:r>
          </a:p>
          <a:p>
            <a:pPr>
              <a:lnSpc>
                <a:spcPts val="4289"/>
              </a:lnSpc>
              <a:spcBef>
                <a:spcPct val="0"/>
              </a:spcBef>
            </a:pP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</a:p>
        </p:txBody>
      </p:sp>
      <p:pic>
        <p:nvPicPr>
          <p:cNvPr id="16" name="Picture 1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558806" y="8762345"/>
            <a:ext cx="871608" cy="8716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2150979" y="-2052127"/>
            <a:ext cx="4421360" cy="4421360"/>
            <a:chOff x="0" y="0"/>
            <a:chExt cx="1708150" cy="17081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400997" y="-579074"/>
            <a:ext cx="2529631" cy="2529631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6676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760169" y="9392566"/>
            <a:ext cx="1788869" cy="1788869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29940" y="2319609"/>
            <a:ext cx="11417141" cy="6435116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4951240" y="685742"/>
            <a:ext cx="1105551" cy="1105551"/>
            <a:chOff x="0" y="0"/>
            <a:chExt cx="1474068" cy="1474068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474068" cy="1474068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76483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0" y="-47084"/>
              <a:ext cx="1474068" cy="1358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8963"/>
                </a:lnSpc>
                <a:spcBef>
                  <a:spcPct val="0"/>
                </a:spcBef>
              </a:pPr>
              <a:r>
                <a:rPr lang="en-US" sz="5709" u="sng" dirty="0">
                  <a:solidFill>
                    <a:srgbClr val="FFFAEF"/>
                  </a:solidFill>
                  <a:latin typeface="Baloo"/>
                  <a:hlinkClick r:id="rId3" action="ppaction://hlinksldjump"/>
                </a:rPr>
                <a:t>2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359474" y="813117"/>
            <a:ext cx="7524181" cy="803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 dirty="0" err="1">
                <a:solidFill>
                  <a:srgbClr val="000000"/>
                </a:solidFill>
                <a:latin typeface="Baloo Bold"/>
              </a:rPr>
              <a:t>Các</a:t>
            </a:r>
            <a:r>
              <a:rPr lang="en-US" sz="5000" dirty="0">
                <a:solidFill>
                  <a:srgbClr val="000000"/>
                </a:solidFill>
                <a:latin typeface="Baloo Bold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Baloo Bold"/>
              </a:rPr>
              <a:t>công</a:t>
            </a:r>
            <a:r>
              <a:rPr lang="en-US" sz="5000" dirty="0">
                <a:solidFill>
                  <a:srgbClr val="000000"/>
                </a:solidFill>
                <a:latin typeface="Baloo Bold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Baloo Bold"/>
              </a:rPr>
              <a:t>nghệ</a:t>
            </a:r>
            <a:r>
              <a:rPr lang="en-US" sz="5000" dirty="0">
                <a:solidFill>
                  <a:srgbClr val="000000"/>
                </a:solidFill>
                <a:latin typeface="Baloo Bold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Baloo Bold"/>
              </a:rPr>
              <a:t>sử</a:t>
            </a:r>
            <a:r>
              <a:rPr lang="en-US" sz="5000" dirty="0">
                <a:solidFill>
                  <a:srgbClr val="000000"/>
                </a:solidFill>
                <a:latin typeface="Baloo Bold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Baloo Bold"/>
              </a:rPr>
              <a:t>dụng</a:t>
            </a:r>
            <a:r>
              <a:rPr lang="en-US" sz="5000" dirty="0">
                <a:solidFill>
                  <a:srgbClr val="000000"/>
                </a:solidFill>
                <a:latin typeface="Baloo Bold"/>
              </a:rPr>
              <a:t> </a:t>
            </a:r>
          </a:p>
        </p:txBody>
      </p:sp>
      <p:pic>
        <p:nvPicPr>
          <p:cNvPr id="14" name="Picture 14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558806" y="8762345"/>
            <a:ext cx="871608" cy="8716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2150979" y="-2052127"/>
            <a:ext cx="4421360" cy="4421360"/>
            <a:chOff x="0" y="0"/>
            <a:chExt cx="1708150" cy="17081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400997" y="-579074"/>
            <a:ext cx="2529631" cy="2529631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6676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760169" y="9392566"/>
            <a:ext cx="1788869" cy="1788869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140713" y="2206656"/>
            <a:ext cx="12128316" cy="6791857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4951240" y="685742"/>
            <a:ext cx="1105551" cy="1105551"/>
            <a:chOff x="0" y="0"/>
            <a:chExt cx="1474068" cy="1474068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474068" cy="1474068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76483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0" y="-47084"/>
              <a:ext cx="1474068" cy="1358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8963"/>
                </a:lnSpc>
                <a:spcBef>
                  <a:spcPct val="0"/>
                </a:spcBef>
              </a:pPr>
              <a:r>
                <a:rPr lang="en-US" sz="5709" u="sng">
                  <a:solidFill>
                    <a:srgbClr val="FFFAEF"/>
                  </a:solidFill>
                  <a:latin typeface="Baloo"/>
                  <a:hlinkClick r:id="rId3" action="ppaction://hlinksldjump"/>
                </a:rPr>
                <a:t>2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359474" y="813117"/>
            <a:ext cx="7524181" cy="803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>
                <a:solidFill>
                  <a:srgbClr val="000000"/>
                </a:solidFill>
                <a:latin typeface="Baloo Bold"/>
              </a:rPr>
              <a:t>Các công nghệ sử dụng </a:t>
            </a:r>
          </a:p>
        </p:txBody>
      </p:sp>
      <p:pic>
        <p:nvPicPr>
          <p:cNvPr id="14" name="Picture 14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558806" y="8762345"/>
            <a:ext cx="871608" cy="8716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8392" r="8392"/>
          <a:stretch>
            <a:fillRect/>
          </a:stretch>
        </p:blipFill>
        <p:spPr>
          <a:xfrm>
            <a:off x="0" y="5289856"/>
            <a:ext cx="5130577" cy="5130577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5243562" y="-1406033"/>
            <a:ext cx="4031476" cy="4031476"/>
            <a:chOff x="0" y="0"/>
            <a:chExt cx="1708150" cy="17081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809797" y="4703881"/>
            <a:ext cx="7004542" cy="7004542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7E9EC">
                <a:alpha val="28627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693056" y="8647997"/>
            <a:ext cx="944489" cy="944489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16006" y="-1264816"/>
            <a:ext cx="2529631" cy="2529631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66769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2565289" y="4061081"/>
            <a:ext cx="14180289" cy="2164839"/>
            <a:chOff x="0" y="0"/>
            <a:chExt cx="18907051" cy="288645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4233"/>
              <a:ext cx="18907051" cy="182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9000" dirty="0" err="1">
                  <a:solidFill>
                    <a:srgbClr val="000000"/>
                  </a:solidFill>
                  <a:latin typeface="Baloo"/>
                </a:rPr>
                <a:t>Phân</a:t>
              </a:r>
              <a:r>
                <a:rPr lang="en-US" sz="9000" dirty="0">
                  <a:solidFill>
                    <a:srgbClr val="000000"/>
                  </a:solidFill>
                  <a:latin typeface="Baloo"/>
                </a:rPr>
                <a:t> </a:t>
              </a:r>
              <a:r>
                <a:rPr lang="en-US" sz="9000" dirty="0" err="1">
                  <a:solidFill>
                    <a:srgbClr val="000000"/>
                  </a:solidFill>
                  <a:latin typeface="Baloo"/>
                </a:rPr>
                <a:t>tích</a:t>
              </a:r>
              <a:r>
                <a:rPr lang="en-US" sz="9000" dirty="0">
                  <a:solidFill>
                    <a:srgbClr val="000000"/>
                  </a:solidFill>
                  <a:latin typeface="Baloo"/>
                </a:rPr>
                <a:t> </a:t>
              </a:r>
              <a:r>
                <a:rPr lang="en-US" sz="9000" dirty="0" err="1">
                  <a:solidFill>
                    <a:srgbClr val="000000"/>
                  </a:solidFill>
                  <a:latin typeface="Baloo"/>
                </a:rPr>
                <a:t>thiết</a:t>
              </a:r>
              <a:r>
                <a:rPr lang="en-US" sz="9000" dirty="0">
                  <a:solidFill>
                    <a:srgbClr val="000000"/>
                  </a:solidFill>
                  <a:latin typeface="Baloo"/>
                </a:rPr>
                <a:t> </a:t>
              </a:r>
              <a:r>
                <a:rPr lang="en-US" sz="9000" dirty="0" err="1">
                  <a:solidFill>
                    <a:srgbClr val="000000"/>
                  </a:solidFill>
                  <a:latin typeface="Baloo"/>
                </a:rPr>
                <a:t>kế</a:t>
              </a:r>
              <a:r>
                <a:rPr lang="en-US" sz="9000" dirty="0">
                  <a:solidFill>
                    <a:srgbClr val="000000"/>
                  </a:solidFill>
                  <a:latin typeface="Baloo"/>
                </a:rPr>
                <a:t> </a:t>
              </a:r>
              <a:r>
                <a:rPr lang="en-US" sz="9000" dirty="0" err="1">
                  <a:solidFill>
                    <a:srgbClr val="000000"/>
                  </a:solidFill>
                  <a:latin typeface="Baloo"/>
                </a:rPr>
                <a:t>hệ</a:t>
              </a:r>
              <a:r>
                <a:rPr lang="en-US" sz="9000" dirty="0">
                  <a:solidFill>
                    <a:srgbClr val="000000"/>
                  </a:solidFill>
                  <a:latin typeface="Baloo"/>
                </a:rPr>
                <a:t> </a:t>
              </a:r>
              <a:r>
                <a:rPr lang="en-US" sz="9000" dirty="0" err="1">
                  <a:solidFill>
                    <a:srgbClr val="000000"/>
                  </a:solidFill>
                  <a:latin typeface="Baloo"/>
                </a:rPr>
                <a:t>thống</a:t>
              </a:r>
              <a:endParaRPr lang="en-US" sz="9000" dirty="0">
                <a:solidFill>
                  <a:srgbClr val="000000"/>
                </a:solidFill>
                <a:latin typeface="Baloo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191127"/>
              <a:ext cx="18907051" cy="661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62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424007" y="1717273"/>
            <a:ext cx="1816340" cy="1826502"/>
            <a:chOff x="0" y="0"/>
            <a:chExt cx="2421786" cy="2435337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421786" cy="2435337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76483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0" y="-66455"/>
              <a:ext cx="2421786" cy="22348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14726"/>
                </a:lnSpc>
                <a:spcBef>
                  <a:spcPct val="0"/>
                </a:spcBef>
              </a:pPr>
              <a:r>
                <a:rPr lang="en-US" sz="9380" u="sng" dirty="0">
                  <a:solidFill>
                    <a:srgbClr val="FFFAEF"/>
                  </a:solidFill>
                  <a:latin typeface="Baloo"/>
                  <a:hlinkClick r:id="rId3" action="ppaction://hlinksldjump"/>
                </a:rPr>
                <a:t>3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5243562" y="-1406033"/>
            <a:ext cx="4031476" cy="4031476"/>
            <a:chOff x="0" y="0"/>
            <a:chExt cx="1708150" cy="17081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5994484" y="-655110"/>
            <a:ext cx="2529631" cy="2529631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66769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-2150979" y="-2052127"/>
            <a:ext cx="4421360" cy="4421360"/>
            <a:chOff x="0" y="0"/>
            <a:chExt cx="1708150" cy="17081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B15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785547" y="2752521"/>
            <a:ext cx="15473753" cy="618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36"/>
              </a:lnSpc>
            </a:pPr>
            <a:r>
              <a:rPr lang="en-US" sz="3724" dirty="0" err="1">
                <a:solidFill>
                  <a:srgbClr val="000000"/>
                </a:solidFill>
                <a:latin typeface="Muli Regular Bold"/>
              </a:rPr>
              <a:t>Các</a:t>
            </a:r>
            <a:r>
              <a:rPr lang="en-US" sz="3724" dirty="0">
                <a:solidFill>
                  <a:srgbClr val="000000"/>
                </a:solidFill>
                <a:latin typeface="Muli Regular Bold"/>
              </a:rPr>
              <a:t> actors </a:t>
            </a:r>
            <a:r>
              <a:rPr lang="en-US" sz="3724" dirty="0" err="1">
                <a:solidFill>
                  <a:srgbClr val="000000"/>
                </a:solidFill>
                <a:latin typeface="Muli Regular Bold"/>
              </a:rPr>
              <a:t>của</a:t>
            </a:r>
            <a:r>
              <a:rPr lang="en-US" sz="3724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3724" dirty="0" err="1">
                <a:solidFill>
                  <a:srgbClr val="000000"/>
                </a:solidFill>
                <a:latin typeface="Muli Regular Bold"/>
              </a:rPr>
              <a:t>hệ</a:t>
            </a:r>
            <a:r>
              <a:rPr lang="en-US" sz="3724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3724" dirty="0" err="1">
                <a:solidFill>
                  <a:srgbClr val="000000"/>
                </a:solidFill>
                <a:latin typeface="Muli Regular Bold"/>
              </a:rPr>
              <a:t>thống</a:t>
            </a:r>
            <a:r>
              <a:rPr lang="en-US" sz="3724" dirty="0">
                <a:solidFill>
                  <a:srgbClr val="000000"/>
                </a:solidFill>
                <a:latin typeface="Muli Regular Bold"/>
              </a:rPr>
              <a:t>:</a:t>
            </a:r>
          </a:p>
          <a:p>
            <a:pPr>
              <a:lnSpc>
                <a:spcPts val="4812"/>
              </a:lnSpc>
            </a:pPr>
            <a:r>
              <a:rPr lang="en-US" sz="3125" dirty="0">
                <a:solidFill>
                  <a:srgbClr val="000000"/>
                </a:solidFill>
                <a:latin typeface="Muli Regular"/>
              </a:rPr>
              <a:t>- </a:t>
            </a:r>
            <a:r>
              <a:rPr lang="en-US" sz="3125" dirty="0" err="1">
                <a:solidFill>
                  <a:srgbClr val="000000"/>
                </a:solidFill>
                <a:latin typeface="Muli Regular Bold"/>
              </a:rPr>
              <a:t>Khách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: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Đăng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kí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xem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sản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phẩm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tìm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kiếm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sản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phẩm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.</a:t>
            </a:r>
          </a:p>
          <a:p>
            <a:pPr>
              <a:lnSpc>
                <a:spcPts val="4812"/>
              </a:lnSpc>
            </a:pPr>
            <a:r>
              <a:rPr lang="en-US" sz="3125" dirty="0">
                <a:solidFill>
                  <a:srgbClr val="000000"/>
                </a:solidFill>
                <a:latin typeface="Muli Regular"/>
              </a:rPr>
              <a:t>- </a:t>
            </a:r>
            <a:r>
              <a:rPr lang="en-US" sz="3125" dirty="0" err="1">
                <a:solidFill>
                  <a:srgbClr val="000000"/>
                </a:solidFill>
                <a:latin typeface="Muli Regular Bold"/>
              </a:rPr>
              <a:t>Thành</a:t>
            </a:r>
            <a:r>
              <a:rPr lang="en-US" sz="3125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 Bold"/>
              </a:rPr>
              <a:t>viên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: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Đăng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nhập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đăng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xuất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quản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lý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giỏ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hàng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xem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lịch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sử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đơn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hàng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chỉnh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sửa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thông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tin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cá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nhân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đổi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mật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khẩu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quên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mật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khẩu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thanh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toán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đơn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hàng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đánh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giá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sản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phẩm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xem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sản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phẩm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tìm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kiếm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sản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phẩm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.</a:t>
            </a:r>
          </a:p>
          <a:p>
            <a:pPr>
              <a:lnSpc>
                <a:spcPts val="4812"/>
              </a:lnSpc>
            </a:pPr>
            <a:r>
              <a:rPr lang="en-US" sz="3125" dirty="0">
                <a:solidFill>
                  <a:srgbClr val="000000"/>
                </a:solidFill>
                <a:latin typeface="Muli Regular"/>
              </a:rPr>
              <a:t>- </a:t>
            </a:r>
            <a:r>
              <a:rPr lang="en-US" sz="3125" dirty="0" err="1">
                <a:solidFill>
                  <a:srgbClr val="000000"/>
                </a:solidFill>
                <a:latin typeface="Muli Regular Bold"/>
              </a:rPr>
              <a:t>Nhân</a:t>
            </a:r>
            <a:r>
              <a:rPr lang="en-US" sz="3125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 Bold"/>
              </a:rPr>
              <a:t>viên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: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Quản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lý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đơn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hàng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quản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lý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tài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khoản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thành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viên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quản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lý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danh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mục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sản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phẩm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quản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lý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sản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phẩm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quản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lý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size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và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màu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sản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phẩm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chỉnh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sửa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thông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tin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cá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nhân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đổi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mật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khẩu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thống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kê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.</a:t>
            </a:r>
          </a:p>
          <a:p>
            <a:pPr>
              <a:lnSpc>
                <a:spcPts val="4812"/>
              </a:lnSpc>
            </a:pPr>
            <a:r>
              <a:rPr lang="en-US" sz="3125" dirty="0">
                <a:solidFill>
                  <a:srgbClr val="000000"/>
                </a:solidFill>
                <a:latin typeface="Muli Regular"/>
              </a:rPr>
              <a:t>- </a:t>
            </a:r>
            <a:r>
              <a:rPr lang="en-US" sz="3125" dirty="0">
                <a:solidFill>
                  <a:srgbClr val="000000"/>
                </a:solidFill>
                <a:latin typeface="Muli Regular Bold"/>
              </a:rPr>
              <a:t>Admin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: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Cài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đặt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website,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quản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lý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nhân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viên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thống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kê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quản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lý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đơn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hàng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quản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lý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danh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mục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sản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phẩm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size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màu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chỉnh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sửa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thông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tin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cá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nhân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đổi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mật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khẩu</a:t>
            </a:r>
            <a:endParaRPr lang="en-US" sz="3125" dirty="0">
              <a:solidFill>
                <a:srgbClr val="000000"/>
              </a:solidFill>
              <a:latin typeface="Muli Regular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5233131" y="1028700"/>
            <a:ext cx="8578586" cy="1309653"/>
            <a:chOff x="0" y="0"/>
            <a:chExt cx="11438115" cy="174620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561"/>
              <a:ext cx="11438115" cy="11063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33"/>
                </a:lnSpc>
              </a:pPr>
              <a:r>
                <a:rPr lang="en-US" sz="5444">
                  <a:solidFill>
                    <a:srgbClr val="000000"/>
                  </a:solidFill>
                  <a:latin typeface="Baloo"/>
                </a:rPr>
                <a:t>Phân tích thiết kế hệ thống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333318"/>
              <a:ext cx="11438115" cy="392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57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621385" y="785811"/>
            <a:ext cx="1251808" cy="1258034"/>
            <a:chOff x="0" y="0"/>
            <a:chExt cx="1669078" cy="1677379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669078" cy="167737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76483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0" y="-54165"/>
              <a:ext cx="1669078" cy="1547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10149"/>
                </a:lnSpc>
                <a:spcBef>
                  <a:spcPct val="0"/>
                </a:spcBef>
              </a:pPr>
              <a:r>
                <a:rPr lang="en-US" sz="6464" u="sng">
                  <a:solidFill>
                    <a:srgbClr val="FFFAEF"/>
                  </a:solidFill>
                  <a:latin typeface="Baloo"/>
                  <a:hlinkClick r:id="rId2" action="ppaction://hlinksldjump"/>
                </a:rPr>
                <a:t>3</a:t>
              </a:r>
            </a:p>
          </p:txBody>
        </p:sp>
      </p:grpSp>
      <p:pic>
        <p:nvPicPr>
          <p:cNvPr id="16" name="Picture 16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558806" y="8762345"/>
            <a:ext cx="871608" cy="8716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031152" y="201350"/>
            <a:ext cx="9024269" cy="98843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4770448"/>
            <a:ext cx="5269530" cy="1155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82"/>
              </a:lnSpc>
              <a:spcBef>
                <a:spcPct val="0"/>
              </a:spcBef>
            </a:pPr>
            <a:r>
              <a:rPr lang="en-US" sz="3524">
                <a:solidFill>
                  <a:srgbClr val="000000"/>
                </a:solidFill>
                <a:latin typeface="Clear Sans Regular Bold"/>
              </a:rPr>
              <a:t>Sơ đồ Use case tổng quát của khách và thành viên</a:t>
            </a:r>
          </a:p>
        </p:txBody>
      </p:sp>
      <p:pic>
        <p:nvPicPr>
          <p:cNvPr id="4" name="Picture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558806" y="8762345"/>
            <a:ext cx="871608" cy="8716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642</Words>
  <Application>Microsoft Office PowerPoint</Application>
  <PresentationFormat>Custom</PresentationFormat>
  <Paragraphs>68</Paragraphs>
  <Slides>16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Baloo</vt:lpstr>
      <vt:lpstr>Muli Regular</vt:lpstr>
      <vt:lpstr>Noto Sans Bold</vt:lpstr>
      <vt:lpstr>Clear Sans Regular Bold</vt:lpstr>
      <vt:lpstr>Calibri</vt:lpstr>
      <vt:lpstr>Calistoga</vt:lpstr>
      <vt:lpstr>Arial</vt:lpstr>
      <vt:lpstr>Clear Sans Regular Bold Italics</vt:lpstr>
      <vt:lpstr>Calistoga Bold</vt:lpstr>
      <vt:lpstr>Muli Regular Bold</vt:lpstr>
      <vt:lpstr>Clear Sans Regular</vt:lpstr>
      <vt:lpstr>Baloo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TTTN_HOANHNGUYEN_LEHUUPHUOC</dc:title>
  <cp:lastModifiedBy>ADMIN</cp:lastModifiedBy>
  <cp:revision>13</cp:revision>
  <dcterms:created xsi:type="dcterms:W3CDTF">2006-08-16T00:00:00Z</dcterms:created>
  <dcterms:modified xsi:type="dcterms:W3CDTF">2023-05-05T14:42:33Z</dcterms:modified>
  <dc:identifier>DAFhG3ALRKA</dc:identifier>
</cp:coreProperties>
</file>